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6" r:id="rId2"/>
    <p:sldId id="256" r:id="rId3"/>
    <p:sldId id="289" r:id="rId4"/>
    <p:sldId id="343" r:id="rId5"/>
    <p:sldId id="334" r:id="rId6"/>
    <p:sldId id="335" r:id="rId7"/>
    <p:sldId id="339" r:id="rId8"/>
    <p:sldId id="292" r:id="rId9"/>
    <p:sldId id="323" r:id="rId10"/>
    <p:sldId id="332" r:id="rId11"/>
    <p:sldId id="331" r:id="rId12"/>
    <p:sldId id="342" r:id="rId13"/>
    <p:sldId id="333" r:id="rId14"/>
    <p:sldId id="325" r:id="rId15"/>
    <p:sldId id="329" r:id="rId16"/>
    <p:sldId id="330" r:id="rId17"/>
    <p:sldId id="328" r:id="rId18"/>
    <p:sldId id="320" r:id="rId19"/>
    <p:sldId id="321" r:id="rId20"/>
    <p:sldId id="322" r:id="rId21"/>
    <p:sldId id="308" r:id="rId22"/>
    <p:sldId id="316" r:id="rId23"/>
    <p:sldId id="315" r:id="rId24"/>
    <p:sldId id="303" r:id="rId25"/>
    <p:sldId id="304" r:id="rId26"/>
    <p:sldId id="305" r:id="rId27"/>
    <p:sldId id="337" r:id="rId28"/>
    <p:sldId id="340" r:id="rId29"/>
    <p:sldId id="341" r:id="rId30"/>
    <p:sldId id="338" r:id="rId31"/>
    <p:sldId id="288" r:id="rId32"/>
    <p:sldId id="277" r:id="rId3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8BEC9-D7B5-4D8D-949B-4461EFCCF70A}" type="datetimeFigureOut">
              <a:rPr lang="en-US" smtClean="0"/>
              <a:t>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C097-E204-4579-9F30-5AAD56E15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6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1799C-1807-46CC-8956-46A8ACD7A0B4}" type="datetimeFigureOut">
              <a:rPr lang="en-US" smtClean="0"/>
              <a:t>1/24/17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2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85CC8-1F00-4888-8C18-4A46E846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27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5CC8-1F00-4888-8C18-4A46E84632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5CC8-1F00-4888-8C18-4A46E84632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5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79-49A6-4A6D-822D-C36F02EC9CA8}" type="datetimeFigureOut">
              <a:rPr lang="en-US" smtClean="0"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2E-EC73-429B-A8B3-DC1DB042F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1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79-49A6-4A6D-822D-C36F02EC9CA8}" type="datetimeFigureOut">
              <a:rPr lang="en-US" smtClean="0"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2E-EC73-429B-A8B3-DC1DB042F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8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79-49A6-4A6D-822D-C36F02EC9CA8}" type="datetimeFigureOut">
              <a:rPr lang="en-US" smtClean="0"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2E-EC73-429B-A8B3-DC1DB042F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8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79-49A6-4A6D-822D-C36F02EC9CA8}" type="datetimeFigureOut">
              <a:rPr lang="en-US" smtClean="0"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2E-EC73-429B-A8B3-DC1DB042F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79-49A6-4A6D-822D-C36F02EC9CA8}" type="datetimeFigureOut">
              <a:rPr lang="en-US" smtClean="0"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2E-EC73-429B-A8B3-DC1DB042F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7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79-49A6-4A6D-822D-C36F02EC9CA8}" type="datetimeFigureOut">
              <a:rPr lang="en-US" smtClean="0"/>
              <a:t>1/24/17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2E-EC73-429B-A8B3-DC1DB042F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9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79-49A6-4A6D-822D-C36F02EC9CA8}" type="datetimeFigureOut">
              <a:rPr lang="en-US" smtClean="0"/>
              <a:t>1/24/17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2E-EC73-429B-A8B3-DC1DB042F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3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79-49A6-4A6D-822D-C36F02EC9CA8}" type="datetimeFigureOut">
              <a:rPr lang="en-US" smtClean="0"/>
              <a:t>1/24/17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2E-EC73-429B-A8B3-DC1DB042F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9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79-49A6-4A6D-822D-C36F02EC9CA8}" type="datetimeFigureOut">
              <a:rPr lang="en-US" smtClean="0"/>
              <a:t>1/24/17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2E-EC73-429B-A8B3-DC1DB042F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0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79-49A6-4A6D-822D-C36F02EC9CA8}" type="datetimeFigureOut">
              <a:rPr lang="en-US" smtClean="0"/>
              <a:t>1/24/17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2E-EC73-429B-A8B3-DC1DB042F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8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79-49A6-4A6D-822D-C36F02EC9CA8}" type="datetimeFigureOut">
              <a:rPr lang="en-US" smtClean="0"/>
              <a:t>1/24/17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2E-EC73-429B-A8B3-DC1DB042F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7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23879-49A6-4A6D-822D-C36F02EC9CA8}" type="datetimeFigureOut">
              <a:rPr lang="en-US" smtClean="0"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5A32E-EC73-429B-A8B3-DC1DB042F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4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www.google.com/url?sa=i&amp;rct=j&amp;q=&amp;esrc=s&amp;source=images&amp;cd=&amp;cad=rja&amp;uact=8&amp;ved=0ahUKEwjk3Paa-PzKAhWIOz4KHYl8D8gQjRwIBw&amp;url=http://web.csulb.edu/divisions/students2/intouch/archives/2007-08/vol16_no1/10.htm&amp;psig=AFQjCNEZxYO_v9a4MUz74qSNboNxSq7c7Q&amp;ust=1455734606628619" TargetMode="External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google.com/url?sa=i&amp;rct=j&amp;q=&amp;esrc=s&amp;source=images&amp;cd=&amp;cad=rja&amp;uact=8&amp;ved=&amp;url=http://www.ohiocitizen.org/campaigns/coal/amp_2009a.html&amp;psig=AFQjCNFxY9v4ejqU7QqihUm_o33cnLWAeA&amp;ust=1455735955905708" TargetMode="External"/><Relationship Id="rId12" Type="http://schemas.openxmlformats.org/officeDocument/2006/relationships/image" Target="../media/image28.jpeg"/><Relationship Id="rId13" Type="http://schemas.openxmlformats.org/officeDocument/2006/relationships/hyperlink" Target="http://www.google.com/url?sa=i&amp;rct=j&amp;q=&amp;esrc=s&amp;source=images&amp;cd=&amp;cad=rja&amp;uact=8&amp;ved=0ahUKEwiQjtC-_fzKAhUCRT4KHduSDM0QjRwIBw&amp;url=http://blog.daum.net/_blog/BlogTypeView.do?blogid=0J85s&amp;articleno=7703564&amp;psig=AFQjCNGTC_HvG3fHwoouBd0hgJSJ1ELlTQ&amp;ust=1455736011364496" TargetMode="External"/><Relationship Id="rId14" Type="http://schemas.openxmlformats.org/officeDocument/2006/relationships/image" Target="../media/image29.jpeg"/><Relationship Id="rId15" Type="http://schemas.openxmlformats.org/officeDocument/2006/relationships/hyperlink" Target="http://www.google.com/url?sa=i&amp;rct=j&amp;q=&amp;esrc=s&amp;source=images&amp;cd=&amp;cad=rja&amp;uact=8&amp;ved=0ahUKEwinudbd_fzKAhWCVT4KHfuqCIYQjRwIBw&amp;url=http://www.valleymagazinepsu.com/category/entertainment/tbt-entertainment/&amp;psig=AFQjCNFxJh-2zJPD-1shNAf-OIpkgM-eLA&amp;ust=1455736106005992" TargetMode="Externa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://www.google.com/url?sa=i&amp;rct=j&amp;q=&amp;esrc=s&amp;source=images&amp;cd=&amp;cad=rja&amp;uact=8&amp;ved=0ahUKEwiltPX6-_zKAhXMeT4KHYOXCyAQjRwIBw&amp;url=http://www.nowbroadbandtv.com/&amp;psig=AFQjCNHgL9N74JJIoAdFwTxl0J5YBMn98Q&amp;ust=1455735620131205" TargetMode="External"/><Relationship Id="rId4" Type="http://schemas.openxmlformats.org/officeDocument/2006/relationships/image" Target="../media/image24.jpeg"/><Relationship Id="rId5" Type="http://schemas.openxmlformats.org/officeDocument/2006/relationships/hyperlink" Target="http://www.google.com/url?sa=i&amp;rct=j&amp;q=&amp;esrc=s&amp;source=images&amp;cd=&amp;cad=rja&amp;uact=8&amp;ved=0ahUKEwiAwOOY_PzKAhUCdT4KHZnuDYwQjRwIBw&amp;url=http://www.bodyrock.tv/posts/strange-true-fitness-tips-7-work-alone/&amp;psig=AFQjCNGNN24MKkeIp6qCLQAvyv5t7Lw7bg&amp;ust=1455735685324573" TargetMode="External"/><Relationship Id="rId6" Type="http://schemas.openxmlformats.org/officeDocument/2006/relationships/image" Target="../media/image25.jpeg"/><Relationship Id="rId7" Type="http://schemas.openxmlformats.org/officeDocument/2006/relationships/hyperlink" Target="http://www.google.com/url?sa=i&amp;rct=j&amp;q=&amp;esrc=s&amp;source=images&amp;cd=&amp;cad=rja&amp;uact=8&amp;ved=0ahUKEwju-u_Q_PzKAhVDVj4KHer-D9UQjRwIBw&amp;url=http://www.psych.nyu.edu/couples/&amp;psig=AFQjCNHElhFCfuF5FXmPBK-5bCktq52Htg&amp;ust=1455735810430998" TargetMode="External"/><Relationship Id="rId8" Type="http://schemas.openxmlformats.org/officeDocument/2006/relationships/image" Target="../media/image26.jpeg"/><Relationship Id="rId9" Type="http://schemas.openxmlformats.org/officeDocument/2006/relationships/hyperlink" Target="http://www.google.com/url?sa=i&amp;rct=j&amp;q=&amp;esrc=s&amp;source=images&amp;cd=&amp;cad=rja&amp;uact=8&amp;ved=0ahUKEwiuvrHv_PzKAhXLVz4KHYHkAkcQjRwIBw&amp;url=http://dailybruin.com/2012/11/26/womens-volleyball-concludes-regular-season-with-win-over-usc/&amp;psig=AFQjCNHv1aLtMBsuzklGiBiA_hWhYwcG0Q&amp;ust=1455735870450701" TargetMode="External"/><Relationship Id="rId10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image" Target="../media/image33.pn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nharveyphd.edublogs.org/" TargetMode="External"/><Relationship Id="rId4" Type="http://schemas.openxmlformats.org/officeDocument/2006/relationships/hyperlink" Target="http://www.wnycollegeconnection.com/" TargetMode="External"/><Relationship Id="rId5" Type="http://schemas.openxmlformats.org/officeDocument/2006/relationships/hyperlink" Target="http://www.mycollegemax.com/" TargetMode="External"/><Relationship Id="rId6" Type="http://schemas.openxmlformats.org/officeDocument/2006/relationships/image" Target="../media/image37.wmf"/><Relationship Id="rId7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ww.mycollegemax.com/documents/4-Year-Myth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/>
              <a:t>The Secret to College Success is:</a:t>
            </a:r>
          </a:p>
          <a:p>
            <a:pPr algn="ctr"/>
            <a:r>
              <a:rPr lang="en-US" sz="4000" b="1" dirty="0" smtClean="0"/>
              <a:t>_   _ _ _   _ _ _ _!</a:t>
            </a:r>
          </a:p>
          <a:p>
            <a:pPr algn="ctr"/>
            <a:endParaRPr lang="en-US" sz="1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/>
              <a:t>Steven J. Harvey, Ph.D. </a:t>
            </a:r>
          </a:p>
          <a:p>
            <a:pPr algn="ctr"/>
            <a:r>
              <a:rPr lang="en-US" sz="2000" dirty="0" smtClean="0"/>
              <a:t>Executive Director </a:t>
            </a:r>
          </a:p>
          <a:p>
            <a:pPr algn="ctr"/>
            <a:r>
              <a:rPr lang="en-US" sz="2000" b="1" dirty="0" smtClean="0"/>
              <a:t>WNY Consortium of Higher Education</a:t>
            </a:r>
            <a:endParaRPr lang="en-US" sz="2000" b="1" dirty="0"/>
          </a:p>
        </p:txBody>
      </p:sp>
      <p:pic>
        <p:nvPicPr>
          <p:cNvPr id="9" name="Picture 2" descr="Image result for responsibil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19587"/>
            <a:ext cx="4419600" cy="21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4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200" dirty="0" smtClean="0"/>
          </a:p>
          <a:p>
            <a:pPr algn="ctr"/>
            <a:r>
              <a:rPr lang="en-US" sz="4400" b="1" dirty="0" smtClean="0"/>
              <a:t>Why?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algn="ctr"/>
            <a:endParaRPr lang="en-US" dirty="0"/>
          </a:p>
        </p:txBody>
      </p:sp>
      <p:pic>
        <p:nvPicPr>
          <p:cNvPr id="9" name="Picture 2" descr="Image result for decr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3048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31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		</a:t>
            </a:r>
            <a:r>
              <a:rPr lang="en-US" sz="2800" b="1" dirty="0" smtClean="0"/>
              <a:t>WNY Consortium of Higher </a:t>
            </a:r>
            <a:r>
              <a:rPr lang="en-US" sz="3200" b="1" dirty="0" smtClean="0"/>
              <a:t>Education	</a:t>
            </a:r>
            <a:r>
              <a:rPr lang="en-US" sz="3200" b="1" dirty="0"/>
              <a:t>	</a:t>
            </a:r>
            <a:r>
              <a:rPr lang="en-US" sz="3200" b="1" dirty="0" smtClean="0"/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What </a:t>
            </a:r>
            <a:r>
              <a:rPr lang="en-US" sz="2800" b="1" dirty="0">
                <a:solidFill>
                  <a:schemeClr val="bg1"/>
                </a:solidFill>
              </a:rPr>
              <a:t>are the national and </a:t>
            </a:r>
            <a:r>
              <a:rPr lang="en-US" sz="2800" b="1" dirty="0" smtClean="0">
                <a:solidFill>
                  <a:schemeClr val="bg1"/>
                </a:solidFill>
              </a:rPr>
              <a:t>state 				trends?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3200" b="1" dirty="0" smtClean="0"/>
              <a:t>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National 4-year </a:t>
            </a:r>
            <a:r>
              <a:rPr lang="en-US" sz="2400" b="1" dirty="0" smtClean="0"/>
              <a:t>Grad Rates</a:t>
            </a:r>
            <a:r>
              <a:rPr lang="en-US" sz="2400" dirty="0" smtClean="0"/>
              <a:t>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Increased 5 years in a row,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Achieved a new high of 83%,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Grad rate jumped 9 percentage points since 2006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State 4-year Grad Rates: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Increased 8.8 percentage points since 2003 (78.1%)</a:t>
            </a:r>
            <a:r>
              <a:rPr lang="en-US" sz="2400" dirty="0"/>
              <a:t> </a:t>
            </a:r>
            <a:r>
              <a:rPr lang="en-US" sz="2200" dirty="0" smtClean="0"/>
              <a:t> </a:t>
            </a:r>
            <a:r>
              <a:rPr lang="en-US" sz="2200" dirty="0"/>
              <a:t> </a:t>
            </a:r>
            <a:endParaRPr lang="en-US" sz="22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Increased 2 percentage points between 2014 and 2015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9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National Academic Achievement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Nation’s Report Card: Decline in Math &amp; ELA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First drop in Math since 1990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Largest drop in ELA since 1990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ACT &amp; SAT: Both show declining scores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ACT: From 2010 to 2014, 1% increase from 10% </a:t>
            </a:r>
          </a:p>
          <a:p>
            <a:pPr lvl="1"/>
            <a:r>
              <a:rPr lang="en-US" sz="2200" dirty="0"/>
              <a:t> </a:t>
            </a:r>
            <a:r>
              <a:rPr lang="en-US" sz="2200" dirty="0" smtClean="0"/>
              <a:t>    to 11% in college readiness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algn="ctr"/>
            <a:endParaRPr lang="en-US" dirty="0"/>
          </a:p>
        </p:txBody>
      </p:sp>
      <p:pic>
        <p:nvPicPr>
          <p:cNvPr id="2050" name="Picture 2" descr="Image result for incre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38362"/>
            <a:ext cx="1799412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4419600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6" descr="Image result for dec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787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1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</a:t>
            </a:r>
          </a:p>
          <a:p>
            <a:r>
              <a:rPr lang="en-US" sz="3200" b="1" dirty="0" smtClean="0"/>
              <a:t>				      Test Time!   </a:t>
            </a:r>
          </a:p>
          <a:p>
            <a:r>
              <a:rPr lang="en-US" sz="3200" b="1" dirty="0" smtClean="0"/>
              <a:t>                          </a:t>
            </a:r>
            <a:r>
              <a:rPr lang="en-US" sz="3200" b="1" dirty="0" smtClean="0">
                <a:solidFill>
                  <a:srgbClr val="FFFF00"/>
                </a:solidFill>
              </a:rPr>
              <a:t>Please do not use your phones!  ;O)                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algn="ctr"/>
            <a:r>
              <a:rPr lang="en-US" sz="2200" b="1" dirty="0" smtClean="0"/>
              <a:t>Answer Key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Correct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Correct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Correct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Twice	and 	$100 million in 2013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87 days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Unique tongue print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Left-handed (because most </a:t>
            </a:r>
            <a:r>
              <a:rPr lang="en-US" sz="2200" dirty="0" err="1" smtClean="0"/>
              <a:t>Muppeteers</a:t>
            </a:r>
            <a:r>
              <a:rPr lang="en-US" sz="2200" dirty="0" smtClean="0"/>
              <a:t> are right-handed)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38 mph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Fully grown reindeer called “Pollyanna”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“</a:t>
            </a:r>
            <a:r>
              <a:rPr lang="en-US" sz="2200" dirty="0" err="1" smtClean="0"/>
              <a:t>happyhour</a:t>
            </a:r>
            <a:r>
              <a:rPr lang="en-US" sz="2200" dirty="0" smtClean="0"/>
              <a:t>”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2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		</a:t>
            </a:r>
            <a:r>
              <a:rPr lang="en-US" sz="2800" b="1" dirty="0" smtClean="0"/>
              <a:t>WNY Consortium of Higher </a:t>
            </a:r>
            <a:r>
              <a:rPr lang="en-US" sz="3200" b="1" dirty="0" smtClean="0"/>
              <a:t>Education	</a:t>
            </a:r>
            <a:r>
              <a:rPr lang="en-US" sz="3200" b="1" dirty="0"/>
              <a:t>	</a:t>
            </a:r>
            <a:r>
              <a:rPr lang="en-US" sz="3200" b="1" dirty="0" smtClean="0"/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How are students graduating high school? 			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b="1" dirty="0" smtClean="0"/>
          </a:p>
          <a:p>
            <a:r>
              <a:rPr lang="en-US" sz="2800" b="1" dirty="0" smtClean="0"/>
              <a:t>NYS Academic Achievement:</a:t>
            </a:r>
          </a:p>
          <a:p>
            <a:r>
              <a:rPr lang="en-US" sz="2400" dirty="0" smtClean="0"/>
              <a:t>Increased </a:t>
            </a:r>
            <a:r>
              <a:rPr lang="en-US" sz="2400" b="1" dirty="0" smtClean="0"/>
              <a:t>Levels</a:t>
            </a:r>
            <a:r>
              <a:rPr lang="en-US" sz="2400" dirty="0" smtClean="0"/>
              <a:t> from 4 to 5</a:t>
            </a:r>
          </a:p>
          <a:p>
            <a:endParaRPr lang="en-US" sz="10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2015, the </a:t>
            </a:r>
            <a:r>
              <a:rPr lang="en-US" sz="2400" b="1" dirty="0"/>
              <a:t>ELA</a:t>
            </a:r>
            <a:r>
              <a:rPr lang="en-US" sz="2400" dirty="0"/>
              <a:t> passing </a:t>
            </a:r>
            <a:endParaRPr lang="en-US" sz="2400" dirty="0" smtClean="0"/>
          </a:p>
          <a:p>
            <a:r>
              <a:rPr lang="en-US" sz="2400" dirty="0" smtClean="0"/>
              <a:t>range </a:t>
            </a:r>
            <a:r>
              <a:rPr lang="en-US" sz="2400" dirty="0"/>
              <a:t>for Level 3 was 54% </a:t>
            </a: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64% and in 2016 it </a:t>
            </a:r>
            <a:endParaRPr lang="en-US" sz="2400" dirty="0" smtClean="0"/>
          </a:p>
          <a:p>
            <a:r>
              <a:rPr lang="en-US" sz="2400" dirty="0" smtClean="0"/>
              <a:t>dropped </a:t>
            </a:r>
            <a:r>
              <a:rPr lang="en-US" sz="2400" dirty="0"/>
              <a:t>to 52% to 63%. </a:t>
            </a:r>
            <a:endParaRPr lang="en-US" sz="2400" dirty="0" smtClean="0"/>
          </a:p>
          <a:p>
            <a:endParaRPr lang="en-US" sz="10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2015, </a:t>
            </a:r>
            <a:r>
              <a:rPr lang="en-US" sz="2400" b="1" dirty="0"/>
              <a:t>Algebra I</a:t>
            </a:r>
            <a:r>
              <a:rPr lang="en-US" sz="2400" dirty="0"/>
              <a:t> passing </a:t>
            </a:r>
            <a:endParaRPr lang="en-US" sz="2400" dirty="0" smtClean="0"/>
          </a:p>
          <a:p>
            <a:r>
              <a:rPr lang="en-US" sz="2400" dirty="0" smtClean="0"/>
              <a:t>range </a:t>
            </a:r>
            <a:r>
              <a:rPr lang="en-US" sz="2400" dirty="0"/>
              <a:t>for Level 3 was 35% </a:t>
            </a: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69% and in 2016 it dropped </a:t>
            </a: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34% to 48</a:t>
            </a:r>
            <a:r>
              <a:rPr lang="en-US" sz="2400" dirty="0" smtClean="0"/>
              <a:t>%, pushing more</a:t>
            </a:r>
          </a:p>
          <a:p>
            <a:r>
              <a:rPr lang="en-US" sz="2400" dirty="0" smtClean="0"/>
              <a:t>students to Level 4 </a:t>
            </a:r>
            <a:r>
              <a:rPr lang="en-US" sz="2400" dirty="0"/>
              <a:t>(Board of Regents </a:t>
            </a:r>
            <a:r>
              <a:rPr lang="en-US" sz="2400" dirty="0" smtClean="0"/>
              <a:t>Conversion </a:t>
            </a:r>
            <a:r>
              <a:rPr lang="en-US" sz="2400" dirty="0"/>
              <a:t>Tables, 2015 &amp; 2016).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00600" y="1981200"/>
            <a:ext cx="3733800" cy="3985833"/>
            <a:chOff x="4800600" y="1981200"/>
            <a:chExt cx="3733800" cy="3985833"/>
          </a:xfrm>
        </p:grpSpPr>
        <p:pic>
          <p:nvPicPr>
            <p:cNvPr id="11" name="Picture 8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981200"/>
              <a:ext cx="3733800" cy="3985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315200" y="4419600"/>
              <a:ext cx="12192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10400" y="5045679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141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What Are the Three Significant Disconnects</a:t>
            </a:r>
          </a:p>
          <a:p>
            <a:pPr algn="ctr"/>
            <a:endParaRPr lang="en-US" sz="15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Receptive (Passive) Learner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</a:rPr>
              <a:t>	    vs.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Dynamic (Active) Learner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Lack of Educational &amp;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Cultural Continuity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Lack of Student 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34320"/>
            <a:ext cx="3429000" cy="250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02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Receptive (Passive) vs. Dynamic (Active) Learner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John Dewey, School and Society</a:t>
            </a:r>
          </a:p>
          <a:p>
            <a:pPr algn="ctr"/>
            <a:endParaRPr lang="en-US" sz="1000" b="1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K-12 Education: </a:t>
            </a:r>
            <a:r>
              <a:rPr lang="en-US" sz="2800" b="1" dirty="0" smtClean="0">
                <a:solidFill>
                  <a:schemeClr val="bg1"/>
                </a:solidFill>
              </a:rPr>
              <a:t>Students are told what they need to know to be successful and measured on their understanding of that information.  </a:t>
            </a:r>
            <a:r>
              <a:rPr lang="en-US" sz="2800" b="1" dirty="0" smtClean="0">
                <a:solidFill>
                  <a:srgbClr val="C00000"/>
                </a:solidFill>
              </a:rPr>
              <a:t>It’s not easy!  </a:t>
            </a:r>
            <a:r>
              <a:rPr lang="en-US" sz="2800" b="1" dirty="0" smtClean="0">
                <a:solidFill>
                  <a:schemeClr val="bg1"/>
                </a:solidFill>
              </a:rPr>
              <a:t>It’s just a type of learning better suited for another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9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Higher Education: </a:t>
            </a:r>
            <a:r>
              <a:rPr lang="en-US" sz="2800" b="1" dirty="0" smtClean="0">
                <a:solidFill>
                  <a:schemeClr val="bg1"/>
                </a:solidFill>
              </a:rPr>
              <a:t>Students are expected to be active, curious, and to seek out &amp; expand understanding.  Students are provided only the foundation of learning and are expected to expand on it.  </a:t>
            </a:r>
            <a:r>
              <a:rPr lang="en-US" sz="2800" b="1" dirty="0" smtClean="0">
                <a:solidFill>
                  <a:srgbClr val="C00000"/>
                </a:solidFill>
              </a:rPr>
              <a:t>However</a:t>
            </a:r>
            <a:r>
              <a:rPr lang="en-US" sz="2800" b="1" dirty="0" smtClean="0">
                <a:solidFill>
                  <a:schemeClr val="bg1"/>
                </a:solidFill>
              </a:rPr>
              <a:t>, there is still a significant passive component to collegiate learning.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8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Points of Educational &amp; Cultural Disconnect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©2015, Must secure permission to reproduce. MyCollegeMax™</a:t>
            </a:r>
            <a:endParaRPr lang="en-US" sz="1200" b="1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High School Teachers vs. College Professor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Learning Environment Differences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Grading and Academic Differences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Academic and Emotional Support Differences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17235"/>
            <a:ext cx="3276600" cy="189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40770"/>
            <a:ext cx="2286000" cy="1555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1886" y="6172200"/>
            <a:ext cx="43969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www.MyCollegeMax.com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5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Teachers versus College </a:t>
            </a:r>
            <a:r>
              <a:rPr lang="en-US" sz="3200" b="1" dirty="0">
                <a:solidFill>
                  <a:srgbClr val="C00000"/>
                </a:solidFill>
              </a:rPr>
              <a:t>Faculty ©2015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     </a:t>
            </a:r>
            <a:r>
              <a:rPr lang="en-US" sz="3200" b="1" dirty="0" smtClean="0">
                <a:solidFill>
                  <a:schemeClr val="bg1"/>
                </a:solidFill>
              </a:rPr>
              <a:t>High School Teacher		College Professor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2819400"/>
            <a:ext cx="873431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*Usually have a master’s degree		*Usually have a doctoral degree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*Overall, teaching is their top priority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FF00"/>
                </a:solidFill>
              </a:rPr>
              <a:t>*Professors have multiple responsibilities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smtClean="0">
                <a:solidFill>
                  <a:srgbClr val="FFFF00"/>
                </a:solidFill>
              </a:rPr>
              <a:t>  with teaching being just one </a:t>
            </a:r>
          </a:p>
          <a:p>
            <a:r>
              <a:rPr lang="en-US" dirty="0" smtClean="0"/>
              <a:t>*Classes are about 30 students		*Classes can include 100’s of students</a:t>
            </a:r>
          </a:p>
          <a:p>
            <a:r>
              <a:rPr lang="en-US" dirty="0" smtClean="0"/>
              <a:t>*Teachers strive to help every student achieve	*Professors strive to ensure all students</a:t>
            </a:r>
          </a:p>
          <a:p>
            <a:r>
              <a:rPr lang="en-US" dirty="0"/>
              <a:t>	</a:t>
            </a:r>
            <a:r>
              <a:rPr lang="en-US" dirty="0" smtClean="0"/>
              <a:t>				  understand the content.  If not, it’s their</a:t>
            </a:r>
          </a:p>
          <a:p>
            <a:r>
              <a:rPr lang="en-US" dirty="0"/>
              <a:t>	</a:t>
            </a:r>
            <a:r>
              <a:rPr lang="en-US" dirty="0" smtClean="0"/>
              <a:t>				  ethical responsibility to fail a student</a:t>
            </a:r>
          </a:p>
          <a:p>
            <a:r>
              <a:rPr lang="en-US" dirty="0" smtClean="0"/>
              <a:t>*Teachers are held accountable for student	*Professors are held accountable for </a:t>
            </a:r>
          </a:p>
          <a:p>
            <a:r>
              <a:rPr lang="en-US" dirty="0"/>
              <a:t> </a:t>
            </a:r>
            <a:r>
              <a:rPr lang="en-US" dirty="0" smtClean="0"/>
              <a:t> performance				  research, publications, service, </a:t>
            </a:r>
          </a:p>
          <a:p>
            <a:r>
              <a:rPr lang="en-US" dirty="0"/>
              <a:t>	</a:t>
            </a:r>
            <a:r>
              <a:rPr lang="en-US" dirty="0" smtClean="0"/>
              <a:t>				  presentations, and also teaching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*Learning is a collaborative effort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FF00"/>
                </a:solidFill>
              </a:rPr>
              <a:t>*Professors assume that students want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			  to learn the subject because they chose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			  the class.  Learning is therefore up to the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			  student.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7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Learning Environment Differences </a:t>
            </a:r>
            <a:r>
              <a:rPr lang="en-US" sz="3200" b="1" dirty="0">
                <a:solidFill>
                  <a:srgbClr val="C00000"/>
                </a:solidFill>
              </a:rPr>
              <a:t>©2015</a:t>
            </a:r>
            <a:endParaRPr lang="en-US" sz="3200" b="1" dirty="0" smtClean="0"/>
          </a:p>
          <a:p>
            <a:r>
              <a:rPr lang="en-US" sz="3200" b="1" dirty="0" smtClean="0">
                <a:solidFill>
                  <a:schemeClr val="bg1"/>
                </a:solidFill>
              </a:rPr>
              <a:t>	High School			     College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667000"/>
            <a:ext cx="893930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*Students attend school for 180 days		*College classes usually last about 15 weeks</a:t>
            </a:r>
          </a:p>
          <a:p>
            <a:r>
              <a:rPr lang="en-US" dirty="0" smtClean="0"/>
              <a:t>*High schools  (HS) use progressive grading	*In college, every test is an exam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*Teachers will often remind you of pending	*College is not set up to “remind” students.</a:t>
            </a: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deadlines and test dates</a:t>
            </a:r>
            <a:r>
              <a:rPr lang="en-US" dirty="0" smtClean="0"/>
              <a:t>			  </a:t>
            </a:r>
            <a:r>
              <a:rPr lang="en-US" dirty="0" smtClean="0">
                <a:solidFill>
                  <a:srgbClr val="FFFF00"/>
                </a:solidFill>
              </a:rPr>
              <a:t>Students are responsible for that!</a:t>
            </a:r>
          </a:p>
          <a:p>
            <a:r>
              <a:rPr lang="en-US" dirty="0" smtClean="0"/>
              <a:t>*Each time you are asked to do something	*Sometimes students are asked to do things</a:t>
            </a:r>
          </a:p>
          <a:p>
            <a:r>
              <a:rPr lang="en-US" dirty="0"/>
              <a:t> </a:t>
            </a:r>
            <a:r>
              <a:rPr lang="en-US" dirty="0" smtClean="0"/>
              <a:t> in HS, it is checked and/or you  receive a grade	  just for the learning experience…no grade</a:t>
            </a:r>
          </a:p>
          <a:p>
            <a:r>
              <a:rPr lang="en-US" dirty="0" smtClean="0"/>
              <a:t>*Classes are designed to meet state standards	*For the most part, professors define their</a:t>
            </a:r>
          </a:p>
          <a:p>
            <a:r>
              <a:rPr lang="en-US" dirty="0"/>
              <a:t>	</a:t>
            </a:r>
            <a:r>
              <a:rPr lang="en-US" dirty="0" smtClean="0"/>
              <a:t>				  syllabus, student work, and grading</a:t>
            </a:r>
          </a:p>
          <a:p>
            <a:r>
              <a:rPr lang="en-US" dirty="0" smtClean="0"/>
              <a:t>*Teachers help students who miss class and 	*If you miss class, it’s your job to get </a:t>
            </a:r>
          </a:p>
          <a:p>
            <a:r>
              <a:rPr lang="en-US" dirty="0"/>
              <a:t> </a:t>
            </a:r>
            <a:r>
              <a:rPr lang="en-US" dirty="0" smtClean="0"/>
              <a:t> often work with parents 			  caught up.  Usually, you need to seek the</a:t>
            </a:r>
          </a:p>
          <a:p>
            <a:r>
              <a:rPr lang="en-US" dirty="0"/>
              <a:t>	</a:t>
            </a:r>
            <a:r>
              <a:rPr lang="en-US" dirty="0" smtClean="0"/>
              <a:t>				  help of your classmates.  Professors have</a:t>
            </a:r>
          </a:p>
          <a:p>
            <a:r>
              <a:rPr lang="en-US" dirty="0"/>
              <a:t>	</a:t>
            </a:r>
            <a:r>
              <a:rPr lang="en-US" dirty="0" smtClean="0"/>
              <a:t>				  limited time to help students.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*Teachers often provide rubrics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FF00"/>
                </a:solidFill>
              </a:rPr>
              <a:t>*Professors do not tell students what they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			  expect in a paper nor do they expect to 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			  have to grade grammar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4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Grading and Academic </a:t>
            </a:r>
            <a:r>
              <a:rPr lang="en-US" sz="3200" b="1" dirty="0">
                <a:solidFill>
                  <a:srgbClr val="C00000"/>
                </a:solidFill>
              </a:rPr>
              <a:t>Differences ©2015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High School 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College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667000"/>
            <a:ext cx="913910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*HS grading is frequent and progressive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*College grading is less frequent and often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			  cumulative (4 tests/25 pts/100 total=grade)</a:t>
            </a:r>
          </a:p>
          <a:p>
            <a:r>
              <a:rPr lang="en-US" dirty="0" smtClean="0"/>
              <a:t>*Grading is designed to keep close track of	*Grades are not designed to assess if you </a:t>
            </a:r>
          </a:p>
          <a:p>
            <a:r>
              <a:rPr lang="en-US" dirty="0"/>
              <a:t> </a:t>
            </a:r>
            <a:r>
              <a:rPr lang="en-US" dirty="0" smtClean="0"/>
              <a:t> who is “getting it” and who is falling behind	  are keeping up.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*Tests are designed to evaluate progress on	*Colleges give cumulative exams which  </a:t>
            </a: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several chapters and often not cumulative</a:t>
            </a:r>
            <a:r>
              <a:rPr lang="en-US" dirty="0" smtClean="0"/>
              <a:t>	  </a:t>
            </a:r>
            <a:r>
              <a:rPr lang="en-US" dirty="0" smtClean="0">
                <a:solidFill>
                  <a:srgbClr val="FFFF00"/>
                </a:solidFill>
              </a:rPr>
              <a:t>means everything already taught is game!</a:t>
            </a:r>
          </a:p>
          <a:p>
            <a:r>
              <a:rPr lang="en-US" dirty="0" smtClean="0"/>
              <a:t>*Teachers often provide study outlines and 	*Professors teach during class time and</a:t>
            </a:r>
          </a:p>
          <a:p>
            <a:r>
              <a:rPr lang="en-US" dirty="0"/>
              <a:t> </a:t>
            </a:r>
            <a:r>
              <a:rPr lang="en-US" dirty="0" smtClean="0"/>
              <a:t> devote class time to review for tests		  often do not do reviews during class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*Most activities in HS are graded if they are	*Professors will often recommend different</a:t>
            </a: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assigned by the teacher			  things that might not be graded but are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			  fair game on an exam</a:t>
            </a:r>
          </a:p>
          <a:p>
            <a:r>
              <a:rPr lang="en-US" dirty="0" smtClean="0"/>
              <a:t>*Teachers often provide extra credit		*While its not unheard of, most professors</a:t>
            </a:r>
          </a:p>
          <a:p>
            <a:r>
              <a:rPr lang="en-US" dirty="0"/>
              <a:t>	</a:t>
            </a:r>
            <a:r>
              <a:rPr lang="en-US" dirty="0" smtClean="0"/>
              <a:t>				  do not provide extra credit</a:t>
            </a:r>
          </a:p>
          <a:p>
            <a:r>
              <a:rPr lang="en-US" dirty="0" smtClean="0"/>
              <a:t>*HS’s strive to have everyone graduate		*While professors want everyone to graduate,</a:t>
            </a:r>
          </a:p>
          <a:p>
            <a:r>
              <a:rPr lang="en-US" dirty="0"/>
              <a:t>	</a:t>
            </a:r>
            <a:r>
              <a:rPr lang="en-US" dirty="0" smtClean="0"/>
              <a:t>				  they are not resistant to failing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4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Presentation Overview</a:t>
            </a:r>
          </a:p>
          <a:p>
            <a:pPr algn="ctr"/>
            <a:endParaRPr lang="en-US" sz="12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b="1" dirty="0" smtClean="0"/>
              <a:t>My Background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b="1" dirty="0" smtClean="0"/>
              <a:t>Value of a College Degree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b="1" dirty="0" smtClean="0"/>
              <a:t>The Brutal Facts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b="1" dirty="0" smtClean="0"/>
              <a:t>Three Significant Disconnects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b="1" dirty="0" smtClean="0"/>
              <a:t>Breaking Educational and Cultural Divides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b="1" dirty="0" smtClean="0"/>
              <a:t>Students NEED to Change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b="1" dirty="0" smtClean="0"/>
              <a:t>Change is HARD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b="1" dirty="0" smtClean="0"/>
              <a:t>Role of Counselor: Change is HARD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b="1" dirty="0" smtClean="0"/>
              <a:t>Questions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6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6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Academic &amp; Emotional Support </a:t>
            </a:r>
            <a:r>
              <a:rPr lang="en-US" sz="3200" b="1" dirty="0">
                <a:solidFill>
                  <a:srgbClr val="C00000"/>
                </a:solidFill>
              </a:rPr>
              <a:t>Differences ©2015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High School			College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667000"/>
            <a:ext cx="91006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*Every student goes to high school		*A college degree is not a given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*A student’s day, from the time they enter	*College students manage their own time,</a:t>
            </a: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the building, is managed by someone else	  including whether or not to skip class</a:t>
            </a:r>
          </a:p>
          <a:p>
            <a:r>
              <a:rPr lang="en-US" dirty="0" smtClean="0"/>
              <a:t>*Extracurricular activities are a privilege and 	*You are not only encouraged to do things</a:t>
            </a:r>
          </a:p>
          <a:p>
            <a:r>
              <a:rPr lang="en-US" dirty="0"/>
              <a:t> </a:t>
            </a:r>
            <a:r>
              <a:rPr lang="en-US" dirty="0" smtClean="0"/>
              <a:t> you need your parent’s permission		  outside of class, employers expect it!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*In order to use the restroom, you have to ask	*College students actually go when they want</a:t>
            </a:r>
          </a:p>
          <a:p>
            <a:r>
              <a:rPr lang="en-US" dirty="0" smtClean="0"/>
              <a:t>*In many ways, HS students are like a lab 	*There are no bells in college.  Your schedule</a:t>
            </a:r>
          </a:p>
          <a:p>
            <a:r>
              <a:rPr lang="en-US" dirty="0" smtClean="0"/>
              <a:t>  experiment where everything you do is 	  is yours to successfully or unsuccessfully</a:t>
            </a:r>
          </a:p>
          <a:p>
            <a:r>
              <a:rPr lang="en-US" dirty="0"/>
              <a:t> </a:t>
            </a:r>
            <a:r>
              <a:rPr lang="en-US" dirty="0" smtClean="0"/>
              <a:t> controlled by a bell			  manage</a:t>
            </a:r>
          </a:p>
          <a:p>
            <a:r>
              <a:rPr lang="en-US" dirty="0" smtClean="0"/>
              <a:t>*If you start to falter, there are several 		*There are no mechanisms to identify when</a:t>
            </a:r>
          </a:p>
          <a:p>
            <a:r>
              <a:rPr lang="en-US" dirty="0"/>
              <a:t> </a:t>
            </a:r>
            <a:r>
              <a:rPr lang="en-US" dirty="0" smtClean="0"/>
              <a:t> mechanisms and people designed to catch	  students need support.  However, if a </a:t>
            </a:r>
          </a:p>
          <a:p>
            <a:r>
              <a:rPr lang="en-US" dirty="0"/>
              <a:t> </a:t>
            </a:r>
            <a:r>
              <a:rPr lang="en-US" dirty="0" smtClean="0"/>
              <a:t> you before you fall too far behind 		  student needs supports, most colleges </a:t>
            </a:r>
          </a:p>
          <a:p>
            <a:r>
              <a:rPr lang="en-US" dirty="0"/>
              <a:t>	</a:t>
            </a:r>
            <a:r>
              <a:rPr lang="en-US" dirty="0" smtClean="0"/>
              <a:t>				  offer a wide variety of supports/counselors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*You are fully supported by the adults in your 	*You are fully responsible for your own </a:t>
            </a: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life					  success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9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		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916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Today’s Greatest Challenge: Student’s Lack Motivation</a:t>
            </a:r>
          </a:p>
          <a:p>
            <a:pPr algn="ctr"/>
            <a:endParaRPr lang="en-US" sz="1600" b="1" i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98" y="4538723"/>
            <a:ext cx="2743200" cy="211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eb.csulb.edu/divisions/students2/intouch/archives/2007-08/vol16_no1/assets/classroom_students0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10" y="2665509"/>
            <a:ext cx="3543234" cy="16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81600" y="2286000"/>
            <a:ext cx="2587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Week #1 – 50 students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57800" y="4520330"/>
            <a:ext cx="2587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Week #5 – 50 students</a:t>
            </a:r>
            <a:endParaRPr lang="en-US" sz="2000" b="1" dirty="0"/>
          </a:p>
        </p:txBody>
      </p:sp>
      <p:pic>
        <p:nvPicPr>
          <p:cNvPr id="18" name="Picture 4" descr="http://web.csulb.edu/divisions/students2/intouch/archives/2007-08/vol16_no1/assets/classroom_students0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10" y="4899839"/>
            <a:ext cx="3543234" cy="16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16292"/>
            <a:ext cx="795337" cy="177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5" y="2486055"/>
            <a:ext cx="2981492" cy="228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1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		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916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We ALL do it!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endParaRPr lang="en-US" sz="1600" b="1" i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nowbroadbandtv.com/wp-content/uploads/2013/12/eat-stop-eat-result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" y="2417714"/>
            <a:ext cx="3164681" cy="178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odyrock.tv/wp-content/uploads/2014/10/working-out-iStockphoto-9237174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51603"/>
            <a:ext cx="3080545" cy="205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psych.nyu.edu/couples/couple%20pictur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43855"/>
            <a:ext cx="2930765" cy="21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dailybruin.com/images/52218_websp1126wvolleywrappicao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87966"/>
            <a:ext cx="2362200" cy="21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ohiocitizen.org/campaigns/coal/money_in_hand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63" y="2374041"/>
            <a:ext cx="2095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uclan.ac.uk/courses/assets/media/disc_professional_certificate_marketing_cert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16" y="5103849"/>
            <a:ext cx="3978494" cy="159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valleymagazinepsu.com/wp-content/uploads/2013/11/Friends___Milkshakes_by_mariomj71099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19" y="3127713"/>
            <a:ext cx="2630980" cy="182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3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		        </a:t>
            </a:r>
            <a:r>
              <a:rPr lang="en-US" sz="3600" b="1" dirty="0" smtClean="0"/>
              <a:t>Personal</a:t>
            </a:r>
            <a:r>
              <a:rPr lang="en-US" sz="3200" b="1" dirty="0" smtClean="0"/>
              <a:t>  Leadership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916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How do we address motivation: Daniel Pink, </a:t>
            </a:r>
            <a:r>
              <a:rPr lang="en-US" sz="3200" b="1" i="1" dirty="0" smtClean="0">
                <a:solidFill>
                  <a:srgbClr val="C00000"/>
                </a:solidFill>
              </a:rPr>
              <a:t>Drive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“Human motivation is largely intrinsic.”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Autonomy: </a:t>
            </a:r>
            <a:r>
              <a:rPr lang="en-US" sz="2800" dirty="0" smtClean="0">
                <a:solidFill>
                  <a:schemeClr val="bg1"/>
                </a:solidFill>
              </a:rPr>
              <a:t>Students need opportunities to exercise self- direction or control over their choices.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Purpose: </a:t>
            </a:r>
            <a:r>
              <a:rPr lang="en-US" sz="2800" dirty="0" smtClean="0">
                <a:solidFill>
                  <a:schemeClr val="bg1"/>
                </a:solidFill>
              </a:rPr>
              <a:t>Students who </a:t>
            </a:r>
            <a:r>
              <a:rPr lang="en-US" sz="2800" dirty="0">
                <a:solidFill>
                  <a:schemeClr val="bg1"/>
                </a:solidFill>
              </a:rPr>
              <a:t>find a purpose in their “work” unlock the highest level of motivation.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Mastery: </a:t>
            </a:r>
            <a:r>
              <a:rPr lang="en-US" sz="2800" dirty="0" smtClean="0">
                <a:solidFill>
                  <a:schemeClr val="bg1"/>
                </a:solidFill>
              </a:rPr>
              <a:t>Striving to reach perfection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  but never reaching it (Buffett/Gates).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</a:rPr>
              <a:t>“</a:t>
            </a:r>
            <a:r>
              <a:rPr lang="en-US" sz="2400" b="1" i="1" dirty="0" smtClean="0">
                <a:solidFill>
                  <a:srgbClr val="C00000"/>
                </a:solidFill>
              </a:rPr>
              <a:t>These are attributes that must be present for 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motivation to develop!  However, HS’s and 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colleges rarely provide these to students”</a:t>
            </a:r>
            <a:endParaRPr lang="en-US" sz="2000" b="1" i="1" dirty="0" smtClean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84382"/>
            <a:ext cx="1741643" cy="262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39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Addressing Educational &amp; Cultural Disconnects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31" y="3916566"/>
            <a:ext cx="776288" cy="290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1724" y="3200400"/>
            <a:ext cx="3185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High School Student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876800" y="2578387"/>
            <a:ext cx="2743200" cy="1905000"/>
          </a:xfrm>
          <a:prstGeom prst="cloudCallout">
            <a:avLst>
              <a:gd name="adj1" fmla="val -84704"/>
              <a:gd name="adj2" fmla="val 30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9978965">
            <a:off x="6772275" y="2732109"/>
            <a:ext cx="1228725" cy="28387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24800" y="2362200"/>
            <a:ext cx="102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Career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86672"/>
            <a:ext cx="1188876" cy="135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24" y="3950493"/>
            <a:ext cx="50930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43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Higher Education…..Results?</a:t>
            </a: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28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80261"/>
            <a:ext cx="776288" cy="290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378222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8974" y="3733799"/>
            <a:ext cx="16599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Higher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Education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538288" y="4210852"/>
            <a:ext cx="900112" cy="47705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338888" y="4190999"/>
            <a:ext cx="900112" cy="47705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77" y="3449923"/>
            <a:ext cx="1591307" cy="18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3" y="3080261"/>
            <a:ext cx="50930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20006679">
            <a:off x="866611" y="1932143"/>
            <a:ext cx="6996369" cy="280076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Just like in </a:t>
            </a:r>
          </a:p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High School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163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What needs to happen in college.</a:t>
            </a: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28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80261"/>
            <a:ext cx="776288" cy="290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378222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8974" y="3733799"/>
            <a:ext cx="16599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Higher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Education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538288" y="4210852"/>
            <a:ext cx="900112" cy="47705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338888" y="4190999"/>
            <a:ext cx="900112" cy="47705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77" y="3449923"/>
            <a:ext cx="1591307" cy="18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20407393">
            <a:off x="2351685" y="3278166"/>
            <a:ext cx="122886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Internships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35182">
            <a:off x="2738697" y="3956401"/>
            <a:ext cx="162512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Active Learning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318940">
            <a:off x="3700697" y="3211302"/>
            <a:ext cx="146033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Informational</a:t>
            </a:r>
          </a:p>
          <a:p>
            <a:pPr algn="ctr"/>
            <a:r>
              <a:rPr lang="en-US" dirty="0" smtClean="0"/>
              <a:t>Interviews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20407393">
            <a:off x="2444793" y="5736060"/>
            <a:ext cx="103323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208337">
            <a:off x="3850583" y="2285928"/>
            <a:ext cx="147617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Project-based</a:t>
            </a:r>
          </a:p>
          <a:p>
            <a:pPr algn="ctr"/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0407393">
            <a:off x="3893096" y="4521143"/>
            <a:ext cx="146662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269527">
            <a:off x="2405048" y="4283036"/>
            <a:ext cx="13479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Conferences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1247885">
            <a:off x="2233206" y="2740059"/>
            <a:ext cx="169161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Apprenticeships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2003850">
            <a:off x="5214706" y="3746130"/>
            <a:ext cx="139185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Community</a:t>
            </a:r>
          </a:p>
          <a:p>
            <a:pPr algn="ctr"/>
            <a:r>
              <a:rPr lang="en-US" dirty="0" smtClean="0"/>
              <a:t>Volunteering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212698">
            <a:off x="4736660" y="4774891"/>
            <a:ext cx="1295035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Experiential</a:t>
            </a:r>
          </a:p>
          <a:p>
            <a:pPr algn="ctr"/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430126">
            <a:off x="2529912" y="5163400"/>
            <a:ext cx="153138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Trade Journals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20407393">
            <a:off x="5113301" y="2679330"/>
            <a:ext cx="134152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Professional</a:t>
            </a:r>
          </a:p>
          <a:p>
            <a:pPr algn="ctr"/>
            <a:r>
              <a:rPr lang="en-US" dirty="0" smtClean="0"/>
              <a:t>Associations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20407393">
            <a:off x="2921349" y="6040999"/>
            <a:ext cx="182203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Entrepreneurship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20407393">
            <a:off x="5242893" y="5522919"/>
            <a:ext cx="91076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Military</a:t>
            </a:r>
          </a:p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2104397">
            <a:off x="4250491" y="5352374"/>
            <a:ext cx="99418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Career</a:t>
            </a:r>
          </a:p>
          <a:p>
            <a:pPr algn="ctr"/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92895">
            <a:off x="5770185" y="4727673"/>
            <a:ext cx="93243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896388">
            <a:off x="5956008" y="5310849"/>
            <a:ext cx="135441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Behavioral</a:t>
            </a:r>
          </a:p>
          <a:p>
            <a:pPr algn="ctr"/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21305089">
            <a:off x="2165876" y="4605971"/>
            <a:ext cx="121668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Apprentice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20407393">
            <a:off x="3010459" y="3540220"/>
            <a:ext cx="77136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Co-OP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20407393">
            <a:off x="5774833" y="3126758"/>
            <a:ext cx="92313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Student</a:t>
            </a:r>
          </a:p>
          <a:p>
            <a:pPr algn="ctr"/>
            <a:r>
              <a:rPr lang="en-US" dirty="0" smtClean="0"/>
              <a:t>Clubs</a:t>
            </a:r>
            <a:endParaRPr 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3" y="3100387"/>
            <a:ext cx="50930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 rot="638467">
            <a:off x="3701492" y="4282517"/>
            <a:ext cx="135110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Find Mentor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7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				Students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 Art of Becoming a Success: </a:t>
            </a:r>
            <a:r>
              <a:rPr lang="en-US" sz="2800" b="1" dirty="0" smtClean="0">
                <a:solidFill>
                  <a:schemeClr val="bg1"/>
                </a:solidFill>
              </a:rPr>
              <a:t>It’s</a:t>
            </a:r>
            <a:r>
              <a:rPr lang="en-US" sz="2800" b="1" dirty="0" smtClean="0">
                <a:solidFill>
                  <a:srgbClr val="C00000"/>
                </a:solidFill>
              </a:rPr>
              <a:t> ALL </a:t>
            </a:r>
            <a:r>
              <a:rPr lang="en-US" sz="2800" b="1" dirty="0" smtClean="0">
                <a:solidFill>
                  <a:schemeClr val="bg1"/>
                </a:solidFill>
              </a:rPr>
              <a:t>about </a:t>
            </a:r>
            <a:r>
              <a:rPr lang="en-US" sz="2800" b="1" dirty="0" smtClean="0">
                <a:solidFill>
                  <a:srgbClr val="C00000"/>
                </a:solidFill>
              </a:rPr>
              <a:t>YOU!</a:t>
            </a:r>
            <a:endParaRPr lang="en-US" sz="2000" dirty="0" smtClean="0"/>
          </a:p>
          <a:p>
            <a:pPr algn="ctr"/>
            <a:r>
              <a:rPr lang="en-US" sz="3200" b="1" dirty="0"/>
              <a:t>The Secret to College Success is: </a:t>
            </a:r>
            <a:r>
              <a:rPr lang="en-US" sz="3200" b="1" dirty="0">
                <a:solidFill>
                  <a:srgbClr val="FFFF00"/>
                </a:solidFill>
              </a:rPr>
              <a:t>I OWN THIS</a:t>
            </a:r>
            <a:r>
              <a:rPr lang="en-US" sz="3200" b="1" dirty="0"/>
              <a:t>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Take an inventory of </a:t>
            </a:r>
            <a:r>
              <a:rPr lang="en-US" sz="2400" b="1" dirty="0" smtClean="0">
                <a:solidFill>
                  <a:srgbClr val="FFFF00"/>
                </a:solidFill>
              </a:rPr>
              <a:t>ALL </a:t>
            </a:r>
            <a:r>
              <a:rPr lang="en-US" sz="2400" b="1" dirty="0" smtClean="0"/>
              <a:t>of your strengths and areas that </a:t>
            </a:r>
            <a:r>
              <a:rPr lang="en-US" sz="2400" b="1" dirty="0" smtClean="0">
                <a:solidFill>
                  <a:srgbClr val="FFFF00"/>
                </a:solidFill>
              </a:rPr>
              <a:t>YOU </a:t>
            </a:r>
            <a:r>
              <a:rPr lang="en-US" sz="2400" b="1" dirty="0" smtClean="0"/>
              <a:t>need to development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Find a </a:t>
            </a:r>
            <a:r>
              <a:rPr lang="en-US" sz="2400" b="1" dirty="0">
                <a:solidFill>
                  <a:srgbClr val="FFFF00"/>
                </a:solidFill>
              </a:rPr>
              <a:t>MENTOR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/>
              <a:t>and </a:t>
            </a:r>
            <a:r>
              <a:rPr lang="en-US" sz="2400" b="1" dirty="0" smtClean="0">
                <a:solidFill>
                  <a:schemeClr val="bg1"/>
                </a:solidFill>
              </a:rPr>
              <a:t>learn what it means to be a successful learner</a:t>
            </a: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CREATE </a:t>
            </a:r>
            <a:r>
              <a:rPr lang="en-US" sz="2400" b="1" dirty="0"/>
              <a:t>a vision of </a:t>
            </a:r>
            <a:r>
              <a:rPr lang="en-US" sz="2400" b="1" dirty="0" smtClean="0"/>
              <a:t>personal success around </a:t>
            </a:r>
            <a:r>
              <a:rPr lang="en-US" sz="2400" b="1" dirty="0" smtClean="0">
                <a:solidFill>
                  <a:srgbClr val="FFFF00"/>
                </a:solidFill>
              </a:rPr>
              <a:t>LEARNING</a:t>
            </a:r>
            <a:endParaRPr lang="en-US" sz="2400" b="1" dirty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Find your </a:t>
            </a:r>
            <a:r>
              <a:rPr lang="en-US" sz="2400" b="1" dirty="0" smtClean="0">
                <a:solidFill>
                  <a:srgbClr val="FFFF00"/>
                </a:solidFill>
              </a:rPr>
              <a:t>PASSION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and a sense of </a:t>
            </a:r>
            <a:r>
              <a:rPr lang="en-US" sz="2400" b="1" dirty="0" smtClean="0">
                <a:solidFill>
                  <a:srgbClr val="FFFF00"/>
                </a:solidFill>
              </a:rPr>
              <a:t>PURPOSE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through </a:t>
            </a:r>
            <a:r>
              <a:rPr lang="en-US" sz="2400" b="1" dirty="0" smtClean="0">
                <a:solidFill>
                  <a:srgbClr val="FFFF00"/>
                </a:solidFill>
              </a:rPr>
              <a:t>EXPERIENCES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Develop </a:t>
            </a:r>
            <a:r>
              <a:rPr lang="en-US" sz="2400" b="1" dirty="0" smtClean="0">
                <a:solidFill>
                  <a:srgbClr val="FFFF00"/>
                </a:solidFill>
              </a:rPr>
              <a:t>YOUR </a:t>
            </a:r>
            <a:r>
              <a:rPr lang="en-US" sz="2400" b="1" dirty="0" smtClean="0">
                <a:solidFill>
                  <a:schemeClr val="bg1"/>
                </a:solidFill>
              </a:rPr>
              <a:t>skills through </a:t>
            </a:r>
            <a:r>
              <a:rPr lang="en-US" sz="2400" b="1" dirty="0" smtClean="0">
                <a:solidFill>
                  <a:srgbClr val="FFFF00"/>
                </a:solidFill>
              </a:rPr>
              <a:t>EXPERIENCES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Be </a:t>
            </a:r>
            <a:r>
              <a:rPr lang="en-US" sz="2400" b="1" dirty="0" smtClean="0">
                <a:solidFill>
                  <a:srgbClr val="FFFF00"/>
                </a:solidFill>
              </a:rPr>
              <a:t>PATIENT </a:t>
            </a:r>
            <a:r>
              <a:rPr lang="en-US" sz="2400" b="1" dirty="0" smtClean="0"/>
              <a:t>and </a:t>
            </a:r>
            <a:r>
              <a:rPr lang="en-US" sz="2400" b="1" dirty="0" smtClean="0">
                <a:solidFill>
                  <a:srgbClr val="FFFF00"/>
                </a:solidFill>
              </a:rPr>
              <a:t>PERSISTENT</a:t>
            </a:r>
            <a:r>
              <a:rPr lang="en-US" sz="2400" b="1" dirty="0" smtClean="0"/>
              <a:t>!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Focus on </a:t>
            </a:r>
            <a:r>
              <a:rPr lang="en-US" sz="2400" b="1" dirty="0" smtClean="0">
                <a:solidFill>
                  <a:srgbClr val="FFFF00"/>
                </a:solidFill>
              </a:rPr>
              <a:t>OUTPUTS </a:t>
            </a:r>
            <a:r>
              <a:rPr lang="en-US" sz="2400" b="1" dirty="0" smtClean="0">
                <a:solidFill>
                  <a:schemeClr val="bg1"/>
                </a:solidFill>
              </a:rPr>
              <a:t>and </a:t>
            </a:r>
            <a:r>
              <a:rPr lang="en-US" sz="2400" b="1" dirty="0" smtClean="0">
                <a:solidFill>
                  <a:srgbClr val="FFFF00"/>
                </a:solidFill>
              </a:rPr>
              <a:t>NOT Inputs</a:t>
            </a:r>
            <a:r>
              <a:rPr lang="en-US" sz="2400" b="1" dirty="0" smtClean="0">
                <a:solidFill>
                  <a:schemeClr val="bg1"/>
                </a:solidFill>
              </a:rPr>
              <a:t>.  Focus on who you want to become and not what is holding you back.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SEARCH </a:t>
            </a:r>
            <a:r>
              <a:rPr lang="en-US" sz="2400" b="1" dirty="0" smtClean="0">
                <a:solidFill>
                  <a:schemeClr val="bg1"/>
                </a:solidFill>
              </a:rPr>
              <a:t>out information.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Be </a:t>
            </a:r>
            <a:r>
              <a:rPr lang="en-US" sz="2400" b="1" dirty="0" smtClean="0">
                <a:solidFill>
                  <a:srgbClr val="FFFF00"/>
                </a:solidFill>
              </a:rPr>
              <a:t>POSITIVE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HUMBLE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and never be satisfied.  Seek </a:t>
            </a:r>
            <a:r>
              <a:rPr lang="en-US" sz="2400" b="1" dirty="0" smtClean="0">
                <a:solidFill>
                  <a:srgbClr val="FFFF00"/>
                </a:solidFill>
              </a:rPr>
              <a:t>MASTERY!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9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</a:t>
            </a:r>
          </a:p>
          <a:p>
            <a:pPr algn="r"/>
            <a:r>
              <a:rPr lang="en-US" sz="3200" b="1" dirty="0" smtClean="0"/>
              <a:t>Reflection				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Writing Exercise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</a:rPr>
              <a:t>Write your name on a sheet of paper.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</a:rPr>
              <a:t>Write a one sentence goal with your </a:t>
            </a:r>
            <a:r>
              <a:rPr lang="en-US" sz="3600" b="1" dirty="0" smtClean="0">
                <a:solidFill>
                  <a:srgbClr val="C00000"/>
                </a:solidFill>
              </a:rPr>
              <a:t>WEAK </a:t>
            </a:r>
            <a:r>
              <a:rPr lang="en-US" sz="3600" b="1" dirty="0" smtClean="0">
                <a:solidFill>
                  <a:schemeClr val="bg1"/>
                </a:solidFill>
              </a:rPr>
              <a:t>hand. Any goal!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</a:rPr>
              <a:t>Pick </a:t>
            </a:r>
            <a:r>
              <a:rPr lang="en-US" sz="3600" b="1" dirty="0">
                <a:solidFill>
                  <a:schemeClr val="bg1"/>
                </a:solidFill>
              </a:rPr>
              <a:t>a person across the </a:t>
            </a:r>
            <a:r>
              <a:rPr lang="en-US" sz="3600" b="1" dirty="0" smtClean="0">
                <a:solidFill>
                  <a:schemeClr val="bg1"/>
                </a:solidFill>
              </a:rPr>
              <a:t>room without saying anything.</a:t>
            </a:r>
            <a:endParaRPr lang="en-US" sz="3600" b="1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</a:rPr>
              <a:t>Put your pen on the paper and close your eyes.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</a:rPr>
              <a:t>Now write that person’s 1 sentence goal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  <a:endParaRPr lang="en-US" sz="4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2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</a:t>
            </a:r>
          </a:p>
          <a:p>
            <a:pPr algn="r"/>
            <a:r>
              <a:rPr lang="en-US" sz="3200" b="1" dirty="0" smtClean="0"/>
              <a:t>Reflection				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Writing Exercise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</a:rPr>
              <a:t>Doing what you always do is easy.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</a:rPr>
              <a:t>Change is uncomfortable and not easy.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</a:rPr>
              <a:t>Change without understanding is nearly impossible.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Students </a:t>
            </a:r>
            <a:r>
              <a:rPr lang="en-US" sz="3600" b="1" dirty="0" smtClean="0">
                <a:solidFill>
                  <a:srgbClr val="FFFF00"/>
                </a:solidFill>
              </a:rPr>
              <a:t>MUST</a:t>
            </a:r>
            <a:r>
              <a:rPr lang="en-US" sz="3600" b="1" dirty="0" smtClean="0">
                <a:solidFill>
                  <a:schemeClr val="bg1"/>
                </a:solidFill>
              </a:rPr>
              <a:t> understand what they </a:t>
            </a:r>
            <a:r>
              <a:rPr lang="en-US" sz="3600" b="1" dirty="0" smtClean="0">
                <a:solidFill>
                  <a:srgbClr val="FFFF00"/>
                </a:solidFill>
              </a:rPr>
              <a:t>need to do</a:t>
            </a:r>
            <a:r>
              <a:rPr lang="en-US" sz="3600" b="1" dirty="0" smtClean="0">
                <a:solidFill>
                  <a:schemeClr val="bg1"/>
                </a:solidFill>
              </a:rPr>
              <a:t> in order to be successful.  It will be </a:t>
            </a:r>
            <a:r>
              <a:rPr lang="en-US" sz="3600" b="1" dirty="0" smtClean="0">
                <a:solidFill>
                  <a:srgbClr val="FFFF00"/>
                </a:solidFill>
              </a:rPr>
              <a:t>unnatural</a:t>
            </a:r>
            <a:r>
              <a:rPr lang="en-US" sz="3600" b="1" dirty="0" smtClean="0">
                <a:solidFill>
                  <a:schemeClr val="bg1"/>
                </a:solidFill>
              </a:rPr>
              <a:t> for them and </a:t>
            </a:r>
            <a:r>
              <a:rPr lang="en-US" sz="3600" b="1" dirty="0" smtClean="0">
                <a:solidFill>
                  <a:srgbClr val="FFFF00"/>
                </a:solidFill>
              </a:rPr>
              <a:t>uncomfortable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They </a:t>
            </a:r>
            <a:r>
              <a:rPr lang="en-US" sz="3600" b="1" dirty="0" smtClean="0">
                <a:solidFill>
                  <a:srgbClr val="FFFF00"/>
                </a:solidFill>
              </a:rPr>
              <a:t>WILL RESIST </a:t>
            </a:r>
            <a:r>
              <a:rPr lang="en-US" sz="3600" b="1" dirty="0" smtClean="0">
                <a:solidFill>
                  <a:schemeClr val="bg1"/>
                </a:solidFill>
              </a:rPr>
              <a:t>change </a:t>
            </a:r>
            <a:r>
              <a:rPr lang="en-US" sz="3600" b="1" dirty="0" smtClean="0">
                <a:solidFill>
                  <a:srgbClr val="FFFF00"/>
                </a:solidFill>
              </a:rPr>
              <a:t>VEHEMENTLY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4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5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Background Information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Ph.D. in Educational Foundations (K-12) with Focus on Higher Education Administration, M.Ed. in Higher Education Admin., &amp; B.S. in Business Admin.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Executive Director of WNY Consortium of Higher Education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Have taught for the past 24 years (UB, SUNY Buffalo State, &amp; Daemen College)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Still research and publish focusing on student learning outcomes and E.I.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Entrepreneur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CEO/Founder: </a:t>
            </a:r>
            <a:r>
              <a:rPr lang="en-US" sz="2000" b="1" dirty="0"/>
              <a:t>The Center for Educational and Career </a:t>
            </a:r>
          </a:p>
          <a:p>
            <a:pPr lvl="1"/>
            <a:r>
              <a:rPr lang="en-US" sz="2000" b="1" dirty="0" smtClean="0"/>
              <a:t>      Advancement</a:t>
            </a:r>
            <a:r>
              <a:rPr lang="en-US" sz="2000" b="1" dirty="0"/>
              <a:t>, Inc. </a:t>
            </a:r>
            <a:r>
              <a:rPr lang="en-US" sz="2000" b="1" dirty="0" smtClean="0"/>
              <a:t>– 1992 to Present</a:t>
            </a:r>
            <a:endParaRPr lang="en-US" sz="20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/>
              <a:t>CEO/Co-Founder: MyCollegeMax.com, an </a:t>
            </a:r>
            <a:endParaRPr lang="en-US" sz="2000" b="1" dirty="0" smtClean="0"/>
          </a:p>
          <a:p>
            <a:pPr lvl="1"/>
            <a:r>
              <a:rPr lang="en-US" sz="2000" b="1" dirty="0"/>
              <a:t> </a:t>
            </a:r>
            <a:r>
              <a:rPr lang="en-US" sz="2000" b="1" dirty="0" smtClean="0"/>
              <a:t>      innovative </a:t>
            </a:r>
            <a:r>
              <a:rPr lang="en-US" sz="2000" b="1" dirty="0"/>
              <a:t>program that </a:t>
            </a:r>
            <a:r>
              <a:rPr lang="en-US" sz="2000" b="1" dirty="0" smtClean="0"/>
              <a:t>assists students </a:t>
            </a:r>
            <a:r>
              <a:rPr lang="en-US" sz="2000" b="1" dirty="0"/>
              <a:t>with </a:t>
            </a:r>
            <a:endParaRPr lang="en-US" sz="2000" b="1" dirty="0" smtClean="0"/>
          </a:p>
          <a:p>
            <a:pPr lvl="1"/>
            <a:r>
              <a:rPr lang="en-US" sz="2000" b="1" dirty="0"/>
              <a:t> </a:t>
            </a:r>
            <a:r>
              <a:rPr lang="en-US" sz="2000" b="1" dirty="0" smtClean="0"/>
              <a:t>      transitioning </a:t>
            </a:r>
            <a:r>
              <a:rPr lang="en-US" sz="2000" b="1" dirty="0"/>
              <a:t>from high school to college and from </a:t>
            </a:r>
            <a:endParaRPr lang="en-US" sz="2000" b="1" dirty="0" smtClean="0"/>
          </a:p>
          <a:p>
            <a:pPr lvl="1"/>
            <a:r>
              <a:rPr lang="en-US" sz="2000" b="1" dirty="0"/>
              <a:t> </a:t>
            </a:r>
            <a:r>
              <a:rPr lang="en-US" sz="2000" b="1" dirty="0" smtClean="0"/>
              <a:t>      college </a:t>
            </a:r>
            <a:r>
              <a:rPr lang="en-US" sz="2000" b="1" dirty="0"/>
              <a:t>to career. </a:t>
            </a:r>
            <a:r>
              <a:rPr lang="en-US" sz="2000" b="1" dirty="0" smtClean="0"/>
              <a:t>2013 to 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Adjunct Professor, Executive Leadership &amp; Change Dept.,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Daemen College</a:t>
            </a:r>
            <a:endParaRPr lang="en-US" sz="2000" b="1" dirty="0"/>
          </a:p>
          <a:p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algn="ctr"/>
            <a:endParaRPr lang="en-US" dirty="0"/>
          </a:p>
        </p:txBody>
      </p:sp>
      <p:pic>
        <p:nvPicPr>
          <p:cNvPr id="8194" name="Picture 2" descr="C:\Users\sjharvey\AppData\Local\Microsoft\Windows\Temporary Internet Files\Content.Outlook\VNCC6BM0\FullSizeRender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			</a:t>
            </a:r>
            <a:r>
              <a:rPr lang="en-US" sz="3200" b="1" dirty="0"/>
              <a:t> </a:t>
            </a:r>
            <a:r>
              <a:rPr lang="en-US" sz="3200" b="1" dirty="0" smtClean="0"/>
              <a:t>   The Role of Counselors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/>
              <a:t>Creating </a:t>
            </a:r>
            <a:r>
              <a:rPr lang="en-US" sz="2800" b="1" dirty="0" smtClean="0">
                <a:solidFill>
                  <a:srgbClr val="FFFF00"/>
                </a:solidFill>
              </a:rPr>
              <a:t>Opportunities</a:t>
            </a:r>
            <a:r>
              <a:rPr lang="en-US" sz="2800" b="1" dirty="0" smtClean="0"/>
              <a:t> for Students to Decide: </a:t>
            </a:r>
            <a:r>
              <a:rPr lang="en-US" sz="2800" b="1" dirty="0">
                <a:solidFill>
                  <a:srgbClr val="FFFF00"/>
                </a:solidFill>
              </a:rPr>
              <a:t>I OWN THIS</a:t>
            </a:r>
            <a:r>
              <a:rPr lang="en-US" sz="2800" b="1" dirty="0"/>
              <a:t>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Have students take assessments that are </a:t>
            </a:r>
            <a:r>
              <a:rPr lang="en-US" sz="2000" b="1" dirty="0" smtClean="0">
                <a:solidFill>
                  <a:srgbClr val="FFFF00"/>
                </a:solidFill>
              </a:rPr>
              <a:t>easy to understand</a:t>
            </a:r>
            <a:r>
              <a:rPr lang="en-US" sz="2000" b="1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Encourage students to find a </a:t>
            </a:r>
            <a:r>
              <a:rPr lang="en-US" sz="2000" b="1" dirty="0" smtClean="0">
                <a:solidFill>
                  <a:srgbClr val="FFFF00"/>
                </a:solidFill>
              </a:rPr>
              <a:t>mentor</a:t>
            </a:r>
            <a:r>
              <a:rPr lang="en-US" sz="2000" b="1" dirty="0" smtClean="0"/>
              <a:t> and to actively </a:t>
            </a:r>
            <a:r>
              <a:rPr lang="en-US" sz="2000" b="1" dirty="0" smtClean="0">
                <a:solidFill>
                  <a:srgbClr val="FFFF00"/>
                </a:solidFill>
              </a:rPr>
              <a:t>engage</a:t>
            </a:r>
            <a:r>
              <a:rPr lang="en-US" sz="2000" b="1" dirty="0" smtClean="0"/>
              <a:t> him or her.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Walk students through visioning their future. </a:t>
            </a:r>
            <a:r>
              <a:rPr lang="en-US" sz="2000" b="1" dirty="0" smtClean="0">
                <a:solidFill>
                  <a:srgbClr val="FFFF00"/>
                </a:solidFill>
              </a:rPr>
              <a:t>YES YOU CAN DO THAT AS A TEEN!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Encourage students to go out and experience things and develop their skills through </a:t>
            </a:r>
            <a:r>
              <a:rPr lang="en-US" sz="2000" b="1" dirty="0" smtClean="0">
                <a:solidFill>
                  <a:srgbClr val="FFFF00"/>
                </a:solidFill>
              </a:rPr>
              <a:t>volunteering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rgbClr val="FFFF00"/>
                </a:solidFill>
              </a:rPr>
              <a:t>internships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rgbClr val="FFFF00"/>
                </a:solidFill>
              </a:rPr>
              <a:t>projects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rgbClr val="FFFF00"/>
                </a:solidFill>
              </a:rPr>
              <a:t>competitions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rgbClr val="FFFF00"/>
                </a:solidFill>
              </a:rPr>
              <a:t>associations</a:t>
            </a:r>
            <a:r>
              <a:rPr lang="en-US" sz="2000" b="1" dirty="0" smtClean="0">
                <a:solidFill>
                  <a:schemeClr val="bg1"/>
                </a:solidFill>
              </a:rPr>
              <a:t>, &amp; other non-required activities.  </a:t>
            </a:r>
            <a:r>
              <a:rPr lang="en-US" sz="2000" b="1" dirty="0" smtClean="0">
                <a:solidFill>
                  <a:srgbClr val="C00000"/>
                </a:solidFill>
              </a:rPr>
              <a:t>That’s how students will develop motivation &amp; passion!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Help students keep things in perspective!!! Your major will </a:t>
            </a:r>
            <a:r>
              <a:rPr lang="en-US" sz="2000" b="1" dirty="0" smtClean="0">
                <a:solidFill>
                  <a:srgbClr val="FFFF00"/>
                </a:solidFill>
              </a:rPr>
              <a:t>NOT DETERMINE THE REST OF YOUR LIFE </a:t>
            </a:r>
            <a:r>
              <a:rPr lang="en-US" sz="2000" b="1" dirty="0" smtClean="0">
                <a:solidFill>
                  <a:srgbClr val="C00000"/>
                </a:solidFill>
              </a:rPr>
              <a:t>BUT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YOUR ACTIONS WILL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Teach kids “</a:t>
            </a:r>
            <a:r>
              <a:rPr lang="en-US" sz="2000" b="1" dirty="0" smtClean="0">
                <a:solidFill>
                  <a:srgbClr val="FFFF00"/>
                </a:solidFill>
              </a:rPr>
              <a:t>It’s not who you are, rather it’s who you want to be.</a:t>
            </a:r>
            <a:r>
              <a:rPr lang="en-US" sz="2000" b="1" dirty="0" smtClean="0">
                <a:solidFill>
                  <a:schemeClr val="bg1"/>
                </a:solidFill>
              </a:rPr>
              <a:t>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Help students find information, on their own. Help them learn to be </a:t>
            </a:r>
            <a:r>
              <a:rPr lang="en-US" sz="2000" b="1" dirty="0" smtClean="0">
                <a:solidFill>
                  <a:srgbClr val="FFFF00"/>
                </a:solidFill>
              </a:rPr>
              <a:t>self-directed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Students will find their passion through experiences.  It CANNOT be taught. </a:t>
            </a:r>
            <a:r>
              <a:rPr lang="en-US" sz="2000" b="1" dirty="0" smtClean="0">
                <a:solidFill>
                  <a:srgbClr val="FFFF00"/>
                </a:solidFill>
              </a:rPr>
              <a:t>This is the school counselor’s role.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OFFER: </a:t>
            </a:r>
            <a:r>
              <a:rPr lang="en-US" sz="2000" b="1" dirty="0" smtClean="0">
                <a:solidFill>
                  <a:schemeClr val="bg1"/>
                </a:solidFill>
              </a:rPr>
              <a:t>Counselor sponsored activities, teacher trainings, bring me in for program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Don’t treat students as one group ( All Freshmen, A through H). </a:t>
            </a:r>
            <a:r>
              <a:rPr lang="en-US" sz="2000" b="1" dirty="0" smtClean="0">
                <a:solidFill>
                  <a:srgbClr val="FFFF00"/>
                </a:solidFill>
              </a:rPr>
              <a:t>Group students by where they want to be</a:t>
            </a:r>
            <a:r>
              <a:rPr lang="en-US" sz="2000" b="1" dirty="0" smtClean="0">
                <a:solidFill>
                  <a:schemeClr val="bg1"/>
                </a:solidFill>
              </a:rPr>
              <a:t> (college, tech education, workforce certification, etc.)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</a:t>
            </a:r>
          </a:p>
          <a:p>
            <a:pPr algn="r"/>
            <a:r>
              <a:rPr lang="en-US" sz="3200" b="1" dirty="0" smtClean="0"/>
              <a:t>		</a:t>
            </a:r>
            <a:r>
              <a:rPr lang="en-US" sz="3200" b="1" dirty="0" smtClean="0">
                <a:solidFill>
                  <a:srgbClr val="FFFF00"/>
                </a:solidFill>
              </a:rPr>
              <a:t>Counselors NEED to Advocate for MORE 	Resources and Counselors!</a:t>
            </a:r>
            <a:r>
              <a:rPr lang="en-US" sz="3200" b="1" dirty="0" smtClean="0"/>
              <a:t>		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30% of Pre-K through 12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</a:rPr>
              <a:t> Grade Schools have NO Counselors (Ed Week, Dec. 13, 2016)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Nationally, there are 482 students/1 school counselor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American School Counselor Association recommends 250 student/1 school counselor (preferably 100:1 – </a:t>
            </a:r>
            <a:r>
              <a:rPr lang="en-US" sz="2400" b="1" dirty="0" smtClean="0">
                <a:solidFill>
                  <a:srgbClr val="FFFF00"/>
                </a:solidFill>
              </a:rPr>
              <a:t>2013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NYS 424:1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College Board, 2013 Study: each additional high school counselor predicts a </a:t>
            </a:r>
            <a:r>
              <a:rPr lang="en-US" sz="2400" b="1" dirty="0" smtClean="0">
                <a:solidFill>
                  <a:srgbClr val="FFFF00"/>
                </a:solidFill>
              </a:rPr>
              <a:t>10 percentage point increase </a:t>
            </a:r>
            <a:r>
              <a:rPr lang="en-US" sz="2400" b="1" dirty="0" smtClean="0">
                <a:solidFill>
                  <a:schemeClr val="bg1"/>
                </a:solidFill>
              </a:rPr>
              <a:t>in 4-year college enrollment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Colorado, 2014: for every </a:t>
            </a:r>
            <a:r>
              <a:rPr lang="en-US" sz="2400" b="1" dirty="0" smtClean="0">
                <a:solidFill>
                  <a:srgbClr val="FFFF00"/>
                </a:solidFill>
              </a:rPr>
              <a:t>$1 invested in counseling, the state saved $20.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NACE, 2016: Meeting 1-on-1 with a school counselor to discuss college </a:t>
            </a:r>
            <a:r>
              <a:rPr lang="en-US" sz="2400" b="1" dirty="0" smtClean="0">
                <a:solidFill>
                  <a:srgbClr val="FFFF00"/>
                </a:solidFill>
              </a:rPr>
              <a:t>triples</a:t>
            </a:r>
            <a:r>
              <a:rPr lang="en-US" sz="2400" b="1" dirty="0" smtClean="0">
                <a:solidFill>
                  <a:schemeClr val="bg1"/>
                </a:solidFill>
              </a:rPr>
              <a:t> the chance of a student going to college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“If you put more people in antiquated roles, not much will change.  But in a repurposed role, a lot can change.” </a:t>
            </a:r>
            <a:r>
              <a:rPr lang="en-US" sz="2000" b="1" dirty="0" err="1" smtClean="0">
                <a:solidFill>
                  <a:schemeClr val="bg1"/>
                </a:solidFill>
              </a:rPr>
              <a:t>Savitz-Romer</a:t>
            </a:r>
            <a:r>
              <a:rPr lang="en-US" sz="2000" b="1" dirty="0" smtClean="0">
                <a:solidFill>
                  <a:schemeClr val="bg1"/>
                </a:solidFill>
              </a:rPr>
              <a:t>, Harvard Prof. School Counseling</a:t>
            </a:r>
          </a:p>
        </p:txBody>
      </p:sp>
    </p:spTree>
    <p:extLst>
      <p:ext uri="{BB962C8B-B14F-4D97-AF65-F5344CB8AC3E}">
        <p14:creationId xmlns:p14="http://schemas.microsoft.com/office/powerpoint/2010/main" val="195444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For more information:</a:t>
            </a:r>
            <a:endParaRPr lang="en-US" sz="12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  <a:hlinkClick r:id="rId3"/>
              </a:rPr>
              <a:t>www.stevenharveyphd.edublogs.org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  <a:hlinkClick r:id="rId4"/>
              </a:rPr>
              <a:t>www.wnycollegeconnection.com</a:t>
            </a:r>
            <a:endParaRPr lang="en-US" sz="2800" b="1" i="1" dirty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  <a:hlinkClick r:id="rId5"/>
              </a:rPr>
              <a:t>www.mycollegemax.com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3600" b="1" i="1" dirty="0" smtClean="0">
                <a:solidFill>
                  <a:srgbClr val="C00000"/>
                </a:solidFill>
              </a:rPr>
              <a:t>     Questions?</a:t>
            </a:r>
          </a:p>
          <a:p>
            <a:pPr algn="ctr"/>
            <a:endParaRPr lang="en-US" sz="3200" b="1" i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" name="Picture 2" descr="C:\Users\sjharvey\AppData\Local\Microsoft\Windows\Temporary Internet Files\Content.IE5\QE1UN8C8\MC900434411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4114800"/>
            <a:ext cx="2359819" cy="26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48553" y="2195359"/>
            <a:ext cx="3687645" cy="4487172"/>
            <a:chOff x="5248553" y="2195359"/>
            <a:chExt cx="3687645" cy="44871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89233" y="2835567"/>
              <a:ext cx="4396531" cy="329739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 rot="20045698">
              <a:off x="5248553" y="2195359"/>
              <a:ext cx="33928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C00000"/>
                  </a:solidFill>
                  <a:effectLst/>
                </a:rPr>
                <a:t>Thank you!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97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My Vita (fancy for </a:t>
            </a:r>
            <a:r>
              <a:rPr lang="en-US" sz="3200" b="1" dirty="0" err="1" smtClean="0">
                <a:solidFill>
                  <a:srgbClr val="C00000"/>
                </a:solidFill>
              </a:rPr>
              <a:t>Loooooong</a:t>
            </a:r>
            <a:r>
              <a:rPr lang="en-US" sz="3200" b="1" dirty="0" smtClean="0">
                <a:solidFill>
                  <a:srgbClr val="C00000"/>
                </a:solidFill>
              </a:rPr>
              <a:t> Resume)</a:t>
            </a:r>
          </a:p>
          <a:p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9" y="2562425"/>
            <a:ext cx="8501062" cy="1885550"/>
          </a:xfrm>
          <a:prstGeom prst="rect">
            <a:avLst/>
          </a:prstGeom>
        </p:spPr>
      </p:pic>
      <p:pic>
        <p:nvPicPr>
          <p:cNvPr id="9" name="Picture 2" descr="Image result for bor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43" y="4753809"/>
            <a:ext cx="1798357" cy="179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0599"/>
            <a:ext cx="3095064" cy="186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bor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864" y="4765767"/>
            <a:ext cx="2853951" cy="171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7" y="1481562"/>
            <a:ext cx="8040717" cy="495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4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Need for a College Certification or Degree</a:t>
            </a:r>
          </a:p>
          <a:p>
            <a:endParaRPr lang="en-US" sz="2000" b="1" dirty="0" smtClean="0"/>
          </a:p>
          <a:p>
            <a:r>
              <a:rPr lang="en-US" sz="4000" dirty="0" smtClean="0"/>
              <a:t>More jobs will </a:t>
            </a:r>
          </a:p>
          <a:p>
            <a:r>
              <a:rPr lang="en-US" sz="4000" dirty="0" smtClean="0"/>
              <a:t>require post-</a:t>
            </a:r>
          </a:p>
          <a:p>
            <a:r>
              <a:rPr lang="en-US" sz="4000" dirty="0" smtClean="0"/>
              <a:t>secondary cert. or</a:t>
            </a:r>
          </a:p>
          <a:p>
            <a:r>
              <a:rPr lang="en-US" sz="4000" dirty="0" smtClean="0"/>
              <a:t>degree in the 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Knowledge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Economy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0"/>
            <a:ext cx="4305300" cy="448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Value of a College Degree: Unemployment vs. Earnings</a:t>
            </a:r>
          </a:p>
          <a:p>
            <a:endParaRPr lang="en-US" sz="2000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65" y="2286000"/>
            <a:ext cx="8102869" cy="45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7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Other Values of a College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Bachelor degree: </a:t>
            </a:r>
            <a:r>
              <a:rPr lang="en-US" sz="2400" dirty="0" smtClean="0"/>
              <a:t>earn </a:t>
            </a:r>
            <a:r>
              <a:rPr lang="en-US" sz="2400" dirty="0" smtClean="0">
                <a:solidFill>
                  <a:srgbClr val="FFFF00"/>
                </a:solidFill>
              </a:rPr>
              <a:t>$700,000 </a:t>
            </a:r>
            <a:r>
              <a:rPr lang="en-US" sz="2400" dirty="0">
                <a:solidFill>
                  <a:schemeClr val="bg1"/>
                </a:solidFill>
              </a:rPr>
              <a:t>to</a:t>
            </a:r>
            <a:r>
              <a:rPr lang="en-US" sz="2400" dirty="0">
                <a:solidFill>
                  <a:srgbClr val="FFFF00"/>
                </a:solidFill>
              </a:rPr>
              <a:t> $</a:t>
            </a:r>
            <a:r>
              <a:rPr lang="en-US" sz="2400" dirty="0" smtClean="0">
                <a:solidFill>
                  <a:srgbClr val="FFFF00"/>
                </a:solidFill>
              </a:rPr>
              <a:t>1,000,000+ </a:t>
            </a:r>
            <a:r>
              <a:rPr lang="en-US" sz="2400" dirty="0" smtClean="0"/>
              <a:t>more over a lifetime compared </a:t>
            </a:r>
            <a:r>
              <a:rPr lang="en-US" sz="2400" dirty="0"/>
              <a:t>to </a:t>
            </a:r>
            <a:r>
              <a:rPr lang="en-US" sz="2400" dirty="0" smtClean="0"/>
              <a:t>those not having a degree (</a:t>
            </a:r>
            <a:r>
              <a:rPr lang="en-US" sz="2400" b="1" dirty="0" smtClean="0"/>
              <a:t>Associates: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$500,000+</a:t>
            </a:r>
            <a:r>
              <a:rPr lang="en-US" sz="2400" dirty="0" smtClean="0"/>
              <a:t>).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According to Francis Jensen in The Teenage Brain, the final areas of </a:t>
            </a:r>
            <a:r>
              <a:rPr lang="en-US" sz="2400" dirty="0" smtClean="0"/>
              <a:t>the brain </a:t>
            </a:r>
            <a:r>
              <a:rPr lang="en-US" sz="2400" dirty="0"/>
              <a:t>development </a:t>
            </a:r>
            <a:r>
              <a:rPr lang="en-US" sz="2400" dirty="0" smtClean="0"/>
              <a:t>during college: i.e. </a:t>
            </a:r>
            <a:r>
              <a:rPr lang="en-US" sz="2400" dirty="0" smtClean="0">
                <a:solidFill>
                  <a:srgbClr val="FFFF00"/>
                </a:solidFill>
              </a:rPr>
              <a:t>complex </a:t>
            </a:r>
            <a:r>
              <a:rPr lang="en-US" sz="2400" dirty="0">
                <a:solidFill>
                  <a:srgbClr val="FFFF00"/>
                </a:solidFill>
              </a:rPr>
              <a:t>reasoning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FF00"/>
                </a:solidFill>
              </a:rPr>
              <a:t>emotional intelligence</a:t>
            </a:r>
            <a:r>
              <a:rPr lang="en-US" sz="2400" dirty="0"/>
              <a:t>, and </a:t>
            </a:r>
            <a:r>
              <a:rPr lang="en-US" sz="2400" dirty="0" smtClean="0">
                <a:solidFill>
                  <a:srgbClr val="FFFF00"/>
                </a:solidFill>
              </a:rPr>
              <a:t>control</a:t>
            </a:r>
            <a:r>
              <a:rPr lang="en-US" sz="2400" dirty="0" smtClean="0"/>
              <a:t>; leading to </a:t>
            </a:r>
            <a:r>
              <a:rPr lang="en-US" sz="2400" dirty="0" smtClean="0">
                <a:solidFill>
                  <a:srgbClr val="FFFF00"/>
                </a:solidFill>
              </a:rPr>
              <a:t>higher order skill sets</a:t>
            </a:r>
            <a:r>
              <a:rPr lang="en-US" sz="2400" dirty="0" smtClean="0"/>
              <a:t>. </a:t>
            </a:r>
            <a:r>
              <a:rPr lang="en-US" sz="2400" dirty="0"/>
              <a:t> 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College grads </a:t>
            </a:r>
            <a:r>
              <a:rPr lang="en-US" sz="2400" dirty="0" smtClean="0">
                <a:solidFill>
                  <a:srgbClr val="FFFF00"/>
                </a:solidFill>
              </a:rPr>
              <a:t>live </a:t>
            </a:r>
            <a:r>
              <a:rPr lang="en-US" sz="2400" dirty="0">
                <a:solidFill>
                  <a:srgbClr val="FFFF00"/>
                </a:solidFill>
              </a:rPr>
              <a:t>longer</a:t>
            </a:r>
            <a:r>
              <a:rPr lang="en-US" sz="2400" dirty="0"/>
              <a:t>, are </a:t>
            </a:r>
            <a:r>
              <a:rPr lang="en-US" sz="2400" dirty="0" smtClean="0">
                <a:solidFill>
                  <a:srgbClr val="FFFF00"/>
                </a:solidFill>
              </a:rPr>
              <a:t>healthier </a:t>
            </a:r>
            <a:r>
              <a:rPr lang="en-US" sz="2400" dirty="0" smtClean="0">
                <a:solidFill>
                  <a:schemeClr val="bg1"/>
                </a:solidFill>
              </a:rPr>
              <a:t>&amp;</a:t>
            </a:r>
            <a:r>
              <a:rPr lang="en-US" sz="2400" dirty="0" smtClean="0">
                <a:solidFill>
                  <a:srgbClr val="FFFF00"/>
                </a:solidFill>
              </a:rPr>
              <a:t> happier</a:t>
            </a:r>
            <a:r>
              <a:rPr lang="en-US" sz="2400" dirty="0" smtClean="0"/>
              <a:t>, </a:t>
            </a:r>
            <a:r>
              <a:rPr lang="en-US" sz="2400" dirty="0">
                <a:solidFill>
                  <a:srgbClr val="FFFF00"/>
                </a:solidFill>
              </a:rPr>
              <a:t>stay married</a:t>
            </a:r>
            <a:r>
              <a:rPr lang="en-US" sz="2400" dirty="0"/>
              <a:t>, </a:t>
            </a:r>
            <a:r>
              <a:rPr lang="en-US" sz="2400" dirty="0" smtClean="0"/>
              <a:t>have </a:t>
            </a:r>
            <a:r>
              <a:rPr lang="en-US" sz="2400" dirty="0" smtClean="0">
                <a:solidFill>
                  <a:srgbClr val="FFFF00"/>
                </a:solidFill>
              </a:rPr>
              <a:t>greater job satisfaction</a:t>
            </a:r>
            <a:r>
              <a:rPr lang="en-US" sz="2400" dirty="0" smtClean="0"/>
              <a:t>, and have </a:t>
            </a:r>
            <a:r>
              <a:rPr lang="en-US" sz="2400" dirty="0" smtClean="0">
                <a:solidFill>
                  <a:srgbClr val="FFFF00"/>
                </a:solidFill>
              </a:rPr>
              <a:t>greater career opportunities</a:t>
            </a:r>
            <a:r>
              <a:rPr lang="en-US" sz="2400" dirty="0" smtClean="0"/>
              <a:t>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Almost </a:t>
            </a:r>
            <a:r>
              <a:rPr lang="en-US" sz="2400" dirty="0"/>
              <a:t>every college has what students need to graduate with the skill sets and expertise they need to find the ideal job</a:t>
            </a:r>
            <a:r>
              <a:rPr lang="en-US" sz="2400" dirty="0" smtClean="0"/>
              <a:t>!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The </a:t>
            </a:r>
            <a:r>
              <a:rPr lang="en-US" sz="2800" dirty="0">
                <a:solidFill>
                  <a:srgbClr val="FFFF00"/>
                </a:solidFill>
              </a:rPr>
              <a:t>best predictor of future success is not the college you attend but the major you chose.  This should greatly influence where you attend college.</a:t>
            </a:r>
          </a:p>
          <a:p>
            <a:endParaRPr lang="en-US" sz="1600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2968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The Brutal Facts: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Students are not ready for college.</a:t>
            </a:r>
          </a:p>
          <a:p>
            <a:pPr algn="ctr"/>
            <a:endParaRPr lang="en-US" sz="1100" b="1" dirty="0" smtClean="0">
              <a:solidFill>
                <a:srgbClr val="C00000"/>
              </a:solidFill>
            </a:endParaRPr>
          </a:p>
          <a:p>
            <a:pPr algn="ctr"/>
            <a:endParaRPr lang="en-US" sz="1100" b="1" dirty="0" smtClean="0">
              <a:solidFill>
                <a:srgbClr val="C00000"/>
              </a:solidFill>
            </a:endParaRPr>
          </a:p>
          <a:p>
            <a:r>
              <a:rPr lang="en-US" sz="3000" b="1" dirty="0" smtClean="0">
                <a:solidFill>
                  <a:schemeClr val="bg1"/>
                </a:solidFill>
              </a:rPr>
              <a:t>		     National                     Regional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95400" y="3962400"/>
            <a:ext cx="5994364" cy="2219325"/>
            <a:chOff x="2844836" y="4538663"/>
            <a:chExt cx="5994364" cy="22193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836" y="4538663"/>
              <a:ext cx="3555964" cy="221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454" y="4538663"/>
              <a:ext cx="2133746" cy="2219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121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                      WNY Consortium of Higher Education     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76200"/>
            <a:ext cx="2057400" cy="1600200"/>
            <a:chOff x="0" y="0"/>
            <a:chExt cx="20574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057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" y="228600"/>
              <a:ext cx="1747838" cy="11767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Are High School Students Ready for College?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Only </a:t>
            </a:r>
            <a:r>
              <a:rPr lang="en-US" sz="2200" dirty="0"/>
              <a:t>21% of entering U.S. high school students graduate on time, enter college immediately, and earn an Associate's degree within three years or a Bachelor's degree within six years. </a:t>
            </a:r>
            <a:r>
              <a:rPr lang="en-US" sz="2200" dirty="0" smtClean="0"/>
              <a:t>(</a:t>
            </a:r>
            <a:r>
              <a:rPr lang="en-US" sz="2200" dirty="0"/>
              <a:t>Inside Higher Ed, Nov. 17, 2015</a:t>
            </a:r>
            <a:r>
              <a:rPr lang="en-US" sz="2200" dirty="0" smtClean="0"/>
              <a:t>).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/>
              <a:t>Only 19 of every 100 NYS high school freshmen will earn a college degree.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/>
              <a:t>Approximately </a:t>
            </a:r>
            <a:r>
              <a:rPr lang="en-US" sz="2200" dirty="0"/>
              <a:t>53% of 4-year students will earn a degree in 6 years and 38% of 2-year students will earning one in 3 years (Inside Higher Ed, Nov. 17, 2015</a:t>
            </a:r>
            <a:r>
              <a:rPr lang="en-US" sz="2200" dirty="0" smtClean="0"/>
              <a:t>).</a:t>
            </a:r>
          </a:p>
          <a:p>
            <a:pPr marL="0" lvl="1" algn="ctr"/>
            <a:r>
              <a:rPr lang="en-US" sz="2400" b="1" dirty="0" smtClean="0">
                <a:solidFill>
                  <a:srgbClr val="C00000"/>
                </a:solidFill>
              </a:rPr>
              <a:t>What are the costs?</a:t>
            </a:r>
            <a:endParaRPr lang="en-US" sz="2400" b="1" dirty="0">
              <a:solidFill>
                <a:srgbClr val="C0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/>
              <a:t>According to </a:t>
            </a:r>
            <a:r>
              <a:rPr lang="en-US" sz="2200" u="sng" dirty="0">
                <a:hlinkClick r:id="rId3"/>
              </a:rPr>
              <a:t>The Four Year Myth</a:t>
            </a:r>
            <a:r>
              <a:rPr lang="en-US" sz="2200" dirty="0"/>
              <a:t>, </a:t>
            </a:r>
            <a:r>
              <a:rPr lang="en-US" sz="2200" dirty="0" smtClean="0"/>
              <a:t>it costs</a:t>
            </a:r>
            <a:r>
              <a:rPr lang="en-US" sz="2200" dirty="0"/>
              <a:t> </a:t>
            </a:r>
            <a:r>
              <a:rPr lang="en-US" sz="2200" b="1" dirty="0"/>
              <a:t>$</a:t>
            </a:r>
            <a:r>
              <a:rPr lang="en-US" sz="2200" b="1" dirty="0" smtClean="0"/>
              <a:t>68,153/additional year</a:t>
            </a:r>
            <a:r>
              <a:rPr lang="en-US" sz="2200" dirty="0"/>
              <a:t> </a:t>
            </a:r>
            <a:r>
              <a:rPr lang="en-US" sz="2200" dirty="0" smtClean="0"/>
              <a:t>at </a:t>
            </a:r>
            <a:r>
              <a:rPr lang="en-US" sz="2200" dirty="0"/>
              <a:t>a 4-year public institution or </a:t>
            </a:r>
            <a:r>
              <a:rPr lang="en-US" sz="2200" b="1" dirty="0" smtClean="0"/>
              <a:t>$136,306 for 6 years</a:t>
            </a:r>
            <a:r>
              <a:rPr lang="en-US" sz="2200" b="1" dirty="0"/>
              <a:t> </a:t>
            </a:r>
            <a:r>
              <a:rPr lang="en-US" sz="2200" dirty="0"/>
              <a:t>(2016).</a:t>
            </a:r>
            <a:endParaRPr lang="en-US" sz="2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/>
              <a:t>Average college student loan = $37,000 plus $3,000 in credit card debt.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/>
              <a:t>According to the USDE, </a:t>
            </a:r>
            <a:r>
              <a:rPr lang="en-US" sz="2200" dirty="0"/>
              <a:t>in 2015, most college graduates that receive financial aid make the same or less than high school graduates </a:t>
            </a:r>
            <a:r>
              <a:rPr lang="en-US" sz="2200" dirty="0" smtClean="0"/>
              <a:t> </a:t>
            </a:r>
            <a:r>
              <a:rPr lang="en-US" sz="2200" dirty="0"/>
              <a:t> </a:t>
            </a: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1785</Words>
  <Application>Microsoft Macintosh PowerPoint</Application>
  <PresentationFormat>On-screen Show (4:3)</PresentationFormat>
  <Paragraphs>410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Harvey</dc:creator>
  <cp:lastModifiedBy>Canisius High School</cp:lastModifiedBy>
  <cp:revision>266</cp:revision>
  <cp:lastPrinted>2016-02-17T18:27:46Z</cp:lastPrinted>
  <dcterms:created xsi:type="dcterms:W3CDTF">2012-07-10T12:59:41Z</dcterms:created>
  <dcterms:modified xsi:type="dcterms:W3CDTF">2017-01-25T03:11:09Z</dcterms:modified>
</cp:coreProperties>
</file>